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314" r:id="rId3"/>
    <p:sldId id="292" r:id="rId4"/>
    <p:sldId id="317" r:id="rId5"/>
    <p:sldId id="264" r:id="rId6"/>
    <p:sldId id="258" r:id="rId7"/>
    <p:sldId id="297" r:id="rId8"/>
    <p:sldId id="268" r:id="rId9"/>
    <p:sldId id="301" r:id="rId10"/>
    <p:sldId id="300" r:id="rId11"/>
    <p:sldId id="296" r:id="rId12"/>
    <p:sldId id="260" r:id="rId13"/>
    <p:sldId id="293" r:id="rId14"/>
    <p:sldId id="266" r:id="rId15"/>
    <p:sldId id="303" r:id="rId16"/>
    <p:sldId id="304" r:id="rId17"/>
    <p:sldId id="318" r:id="rId18"/>
    <p:sldId id="286" r:id="rId19"/>
    <p:sldId id="270" r:id="rId20"/>
    <p:sldId id="271" r:id="rId21"/>
    <p:sldId id="272" r:id="rId22"/>
    <p:sldId id="273" r:id="rId23"/>
    <p:sldId id="274" r:id="rId24"/>
    <p:sldId id="275" r:id="rId25"/>
    <p:sldId id="309" r:id="rId26"/>
    <p:sldId id="310" r:id="rId27"/>
    <p:sldId id="279" r:id="rId28"/>
    <p:sldId id="312" r:id="rId29"/>
    <p:sldId id="280" r:id="rId30"/>
    <p:sldId id="291" r:id="rId31"/>
    <p:sldId id="305" r:id="rId32"/>
    <p:sldId id="306" r:id="rId33"/>
    <p:sldId id="307" r:id="rId34"/>
    <p:sldId id="308" r:id="rId35"/>
    <p:sldId id="29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6292" autoAdjust="0"/>
  </p:normalViewPr>
  <p:slideViewPr>
    <p:cSldViewPr>
      <p:cViewPr varScale="1">
        <p:scale>
          <a:sx n="164" d="100"/>
          <a:sy n="164" d="100"/>
        </p:scale>
        <p:origin x="928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7FAB6-6F3E-49CF-8583-99685027817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E8CDB-57F0-4036-B516-A8C75872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7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-information</a:t>
            </a:r>
            <a:r>
              <a:rPr lang="en-US" baseline="0" dirty="0"/>
              <a:t> in libraries is organized in a variety of ways; WWW is not</a:t>
            </a:r>
          </a:p>
          <a:p>
            <a:r>
              <a:rPr lang="en-US" baseline="0" dirty="0"/>
              <a:t>-”hidden” or “dark” web </a:t>
            </a:r>
            <a:r>
              <a:rPr lang="en-US" baseline="0" dirty="0" err="1"/>
              <a:t>vs</a:t>
            </a:r>
            <a:r>
              <a:rPr lang="en-US" baseline="0" dirty="0"/>
              <a:t> open access:  databases (esp. subscription) are not searched by search engine algorithms</a:t>
            </a:r>
          </a:p>
          <a:p>
            <a:r>
              <a:rPr lang="en-US" baseline="0" dirty="0"/>
              <a:t>-keyword vs. subject 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E8CDB-57F0-4036-B516-A8C75872C0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52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E8CDB-57F0-4036-B516-A8C75872C0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4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E8CDB-57F0-4036-B516-A8C75872C0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3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Subject not necessarily the same as keyword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E8CDB-57F0-4036-B516-A8C75872C0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42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9C099-A607-4B7B-9C64-2EEADE7EED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0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1F21BF-C15E-455D-9913-4143BF73B4D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5EB63A-0EDA-4D25-B705-FDCE4FEE39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21BF-C15E-455D-9913-4143BF73B4D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B63A-0EDA-4D25-B705-FDCE4FEE39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21BF-C15E-455D-9913-4143BF73B4D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B63A-0EDA-4D25-B705-FDCE4FEE39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21BF-C15E-455D-9913-4143BF73B4D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B63A-0EDA-4D25-B705-FDCE4FEE39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21BF-C15E-455D-9913-4143BF73B4D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B63A-0EDA-4D25-B705-FDCE4FEE39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21BF-C15E-455D-9913-4143BF73B4D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B63A-0EDA-4D25-B705-FDCE4FEE39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21BF-C15E-455D-9913-4143BF73B4D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B63A-0EDA-4D25-B705-FDCE4FEE397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21BF-C15E-455D-9913-4143BF73B4D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B63A-0EDA-4D25-B705-FDCE4FEE39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21BF-C15E-455D-9913-4143BF73B4D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B63A-0EDA-4D25-B705-FDCE4FEE39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11F21BF-C15E-455D-9913-4143BF73B4D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B63A-0EDA-4D25-B705-FDCE4FEE397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1F21BF-C15E-455D-9913-4143BF73B4D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5EB63A-0EDA-4D25-B705-FDCE4FEE397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1F21BF-C15E-455D-9913-4143BF73B4D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B5EB63A-0EDA-4D25-B705-FDCE4FEE39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owl.excelsior.ed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INTD 150</a:t>
            </a:r>
            <a:br>
              <a:rPr lang="en-US" dirty="0"/>
            </a:br>
            <a:r>
              <a:rPr lang="en-US" dirty="0"/>
              <a:t>Library and Internet Research</a:t>
            </a:r>
            <a:br>
              <a:rPr lang="en-US" dirty="0"/>
            </a:br>
            <a:r>
              <a:rPr lang="en-US" sz="2200" dirty="0"/>
              <a:t>Ms. Larucci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24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5205700" cy="25945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Open Access sources are free to the public.</a:t>
            </a:r>
            <a:br>
              <a:rPr lang="en-US" sz="3000" dirty="0"/>
            </a:br>
            <a:r>
              <a:rPr lang="en-US" sz="3000" dirty="0"/>
              <a:t>Subscription sources are paid sources.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41" y="2829980"/>
            <a:ext cx="4809459" cy="385673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A0914D3-9326-4522-8762-C340AF1859AF}"/>
              </a:ext>
            </a:extLst>
          </p:cNvPr>
          <p:cNvCxnSpPr>
            <a:cxnSpLocks/>
          </p:cNvCxnSpPr>
          <p:nvPr/>
        </p:nvCxnSpPr>
        <p:spPr>
          <a:xfrm>
            <a:off x="0" y="1469795"/>
            <a:ext cx="50904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1C4B27-ECFF-4E54-A16C-D22F4E1D2CEA}"/>
              </a:ext>
            </a:extLst>
          </p:cNvPr>
          <p:cNvCxnSpPr>
            <a:cxnSpLocks/>
          </p:cNvCxnSpPr>
          <p:nvPr/>
        </p:nvCxnSpPr>
        <p:spPr>
          <a:xfrm>
            <a:off x="3539547" y="2971800"/>
            <a:ext cx="50904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/>
              <a:t>Is Wikipedia good or bad to use for research?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609"/>
            <a:ext cx="9144000" cy="40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30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Good Wikipedia articles provide numerous references</a:t>
            </a:r>
          </a:p>
          <a:p>
            <a:endParaRPr lang="en-US" dirty="0"/>
          </a:p>
          <a:p>
            <a:r>
              <a:rPr lang="en-US" dirty="0"/>
              <a:t>Intel </a:t>
            </a:r>
            <a:r>
              <a:rPr lang="en-US" dirty="0" err="1"/>
              <a:t>Skylake</a:t>
            </a:r>
            <a:r>
              <a:rPr lang="en-US" dirty="0"/>
              <a:t> Microarchitecture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0"/>
            <a:ext cx="8822257" cy="43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7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Bad Wikipedia articles contain misinformation and few 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34051"/>
            <a:ext cx="6539432" cy="552628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EE1363-FE3E-4701-B475-5DAC368583EF}"/>
              </a:ext>
            </a:extLst>
          </p:cNvPr>
          <p:cNvCxnSpPr>
            <a:cxnSpLocks/>
          </p:cNvCxnSpPr>
          <p:nvPr/>
        </p:nvCxnSpPr>
        <p:spPr>
          <a:xfrm flipH="1">
            <a:off x="6019800" y="4038600"/>
            <a:ext cx="6280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0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3" indent="0">
              <a:buNone/>
            </a:pPr>
            <a:endParaRPr lang="en-US" dirty="0"/>
          </a:p>
          <a:p>
            <a:pPr marL="914400" lvl="3" indent="0">
              <a:buNone/>
            </a:pPr>
            <a:endParaRPr lang="en-US" dirty="0"/>
          </a:p>
          <a:p>
            <a:pPr lvl="1"/>
            <a:r>
              <a:rPr lang="en-US" dirty="0"/>
              <a:t>Dewey Decimal System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Library of Congress Classification System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Superintendent of Documents (</a:t>
            </a:r>
            <a:r>
              <a:rPr lang="en-US" dirty="0" err="1"/>
              <a:t>SuDocs</a:t>
            </a:r>
            <a:r>
              <a:rPr lang="en-US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“Subject” is most commonly used access point in academic research and is </a:t>
            </a:r>
            <a:r>
              <a:rPr lang="en-US" sz="3300" dirty="0"/>
              <a:t>the</a:t>
            </a:r>
            <a:r>
              <a:rPr lang="en-US" sz="3000" dirty="0"/>
              <a:t> basis for classification systems</a:t>
            </a:r>
          </a:p>
        </p:txBody>
      </p:sp>
    </p:spTree>
    <p:extLst>
      <p:ext uri="{BB962C8B-B14F-4D97-AF65-F5344CB8AC3E}">
        <p14:creationId xmlns:p14="http://schemas.microsoft.com/office/powerpoint/2010/main" val="1103911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91767"/>
            <a:ext cx="7315200" cy="576623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7CF2CF-33D6-4E86-AC86-36CB65A7C842}"/>
              </a:ext>
            </a:extLst>
          </p:cNvPr>
          <p:cNvSpPr/>
          <p:nvPr/>
        </p:nvSpPr>
        <p:spPr>
          <a:xfrm>
            <a:off x="381000" y="13766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Dewey Decimal System is numeric and allows for broad classifications</a:t>
            </a:r>
          </a:p>
        </p:txBody>
      </p:sp>
    </p:spTree>
    <p:extLst>
      <p:ext uri="{BB962C8B-B14F-4D97-AF65-F5344CB8AC3E}">
        <p14:creationId xmlns:p14="http://schemas.microsoft.com/office/powerpoint/2010/main" val="1657999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994392"/>
            <a:ext cx="7505700" cy="58628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9945AD-DE1A-49DE-B142-5F9D27E71583}"/>
              </a:ext>
            </a:extLst>
          </p:cNvPr>
          <p:cNvSpPr/>
          <p:nvPr/>
        </p:nvSpPr>
        <p:spPr>
          <a:xfrm>
            <a:off x="381000" y="13766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LCC is alpha-numeric and allows for more specific classifications</a:t>
            </a:r>
          </a:p>
        </p:txBody>
      </p:sp>
    </p:spTree>
    <p:extLst>
      <p:ext uri="{BB962C8B-B14F-4D97-AF65-F5344CB8AC3E}">
        <p14:creationId xmlns:p14="http://schemas.microsoft.com/office/powerpoint/2010/main" val="1370680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A71BF2-0321-4A5C-A4D1-E1DABE789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800" dirty="0"/>
              <a:t>There are no designated ‘safe spaces’ within the library</a:t>
            </a:r>
          </a:p>
          <a:p>
            <a:endParaRPr lang="en-US" sz="1800" dirty="0"/>
          </a:p>
          <a:p>
            <a:r>
              <a:rPr lang="en-US" sz="1800" dirty="0"/>
              <a:t>Doors that don’t lock, windows that cannot be blocked/covered</a:t>
            </a:r>
          </a:p>
          <a:p>
            <a:endParaRPr lang="en-US" sz="1800" dirty="0"/>
          </a:p>
          <a:p>
            <a:r>
              <a:rPr lang="en-US" sz="1800" dirty="0"/>
              <a:t>Confusing communication (Siren for ‘all clear’ and text messages not being sent)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The Library Director and the campus community are taking the highlighted shortcomings seriously and working with UPD to address them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9DE8EF-42A9-459B-BED7-859F44E24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The ‘Active Shooter’ incident highlighted a number of issues the campus needs to resolve</a:t>
            </a:r>
          </a:p>
        </p:txBody>
      </p:sp>
    </p:spTree>
    <p:extLst>
      <p:ext uri="{BB962C8B-B14F-4D97-AF65-F5344CB8AC3E}">
        <p14:creationId xmlns:p14="http://schemas.microsoft.com/office/powerpoint/2010/main" val="2851950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077200" cy="182976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Intellectual Property Issues</a:t>
            </a:r>
          </a:p>
        </p:txBody>
      </p:sp>
    </p:spTree>
    <p:extLst>
      <p:ext uri="{BB962C8B-B14F-4D97-AF65-F5344CB8AC3E}">
        <p14:creationId xmlns:p14="http://schemas.microsoft.com/office/powerpoint/2010/main" val="987648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Intellectual Property is anything created by the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b="1" dirty="0"/>
              <a:t>Intellectual Property laws </a:t>
            </a:r>
            <a:r>
              <a:rPr lang="en-US" dirty="0"/>
              <a:t>– encourage innovation and creativity for the public good</a:t>
            </a:r>
          </a:p>
          <a:p>
            <a:endParaRPr lang="en-US" dirty="0"/>
          </a:p>
          <a:p>
            <a:pPr lvl="1"/>
            <a:r>
              <a:rPr lang="en-US" b="1" dirty="0"/>
              <a:t>Patent</a:t>
            </a:r>
            <a:r>
              <a:rPr lang="en-US" dirty="0"/>
              <a:t> – gives exclusive right to inventors to develop and sell inventions for a period of time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Trademark </a:t>
            </a:r>
            <a:r>
              <a:rPr lang="en-US" dirty="0"/>
              <a:t>– distinguishes businesses and products (logos, slogans, names)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Industrial design rights </a:t>
            </a:r>
            <a:r>
              <a:rPr lang="en-US" dirty="0"/>
              <a:t>– protects the appearance of the product</a:t>
            </a:r>
          </a:p>
        </p:txBody>
      </p:sp>
    </p:spTree>
    <p:extLst>
      <p:ext uri="{BB962C8B-B14F-4D97-AF65-F5344CB8AC3E}">
        <p14:creationId xmlns:p14="http://schemas.microsoft.com/office/powerpoint/2010/main" val="388644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2FC796-ECEC-4CDC-B34E-35769799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When you think of research, you probably think of research papers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FC0B9-00AA-4FA0-9FFD-6C8FD4035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63" y="1417638"/>
            <a:ext cx="471987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17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original creator’s right to control their intellectual property</a:t>
            </a:r>
          </a:p>
          <a:p>
            <a:endParaRPr lang="en-US" dirty="0"/>
          </a:p>
          <a:p>
            <a:r>
              <a:rPr lang="en-US" dirty="0"/>
              <a:t>Ideas are not copyrighted, only the manifestations (books, papers, websites, photographs,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Automatic from creation</a:t>
            </a:r>
          </a:p>
          <a:p>
            <a:pPr lvl="1"/>
            <a:r>
              <a:rPr lang="en-US" dirty="0"/>
              <a:t>Registration is available with US Copyright office</a:t>
            </a:r>
          </a:p>
          <a:p>
            <a:pPr lvl="2"/>
            <a:r>
              <a:rPr lang="en-US" dirty="0"/>
              <a:t>Required to file a lawsuit</a:t>
            </a:r>
          </a:p>
        </p:txBody>
      </p:sp>
    </p:spTree>
    <p:extLst>
      <p:ext uri="{BB962C8B-B14F-4D97-AF65-F5344CB8AC3E}">
        <p14:creationId xmlns:p14="http://schemas.microsoft.com/office/powerpoint/2010/main" val="1700941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Public domain resources can be accessed and used by anyone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81328"/>
            <a:ext cx="2966312" cy="514826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0" y="2438400"/>
            <a:ext cx="4572000" cy="28956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000" dirty="0"/>
              <a:t>If you are unsure if something is in the Public Domain, cite it!</a:t>
            </a:r>
          </a:p>
        </p:txBody>
      </p:sp>
    </p:spTree>
    <p:extLst>
      <p:ext uri="{BB962C8B-B14F-4D97-AF65-F5344CB8AC3E}">
        <p14:creationId xmlns:p14="http://schemas.microsoft.com/office/powerpoint/2010/main" val="3729589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Allows limited use of copyrighted material for personal or academic use</a:t>
            </a:r>
          </a:p>
          <a:p>
            <a:endParaRPr lang="en-US" dirty="0"/>
          </a:p>
          <a:p>
            <a:pPr lvl="1"/>
            <a:r>
              <a:rPr lang="en-US" dirty="0"/>
              <a:t>Photocopying an encyclopedia entry for yourself</a:t>
            </a:r>
          </a:p>
          <a:p>
            <a:pPr lvl="1"/>
            <a:r>
              <a:rPr lang="en-US" dirty="0"/>
              <a:t>A teacher providing printouts of an article for students</a:t>
            </a:r>
          </a:p>
          <a:p>
            <a:pPr lvl="1"/>
            <a:r>
              <a:rPr lang="en-US" dirty="0"/>
              <a:t>Downloading a chart to your computer for yourself</a:t>
            </a:r>
          </a:p>
          <a:p>
            <a:pPr marL="457200" lvl="1" indent="0">
              <a:buNone/>
            </a:pPr>
            <a:endParaRPr lang="en-US" dirty="0"/>
          </a:p>
          <a:p>
            <a:pPr marL="57150" indent="0" algn="ctr">
              <a:buNone/>
            </a:pPr>
            <a:r>
              <a:rPr lang="en-US" dirty="0"/>
              <a:t>If you are not sure, check!</a:t>
            </a:r>
          </a:p>
        </p:txBody>
      </p:sp>
    </p:spTree>
    <p:extLst>
      <p:ext uri="{BB962C8B-B14F-4D97-AF65-F5344CB8AC3E}">
        <p14:creationId xmlns:p14="http://schemas.microsoft.com/office/powerpoint/2010/main" val="3695486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Plagiarism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Using someone else’s work without giving credit</a:t>
            </a:r>
          </a:p>
          <a:p>
            <a:pPr lvl="1"/>
            <a:r>
              <a:rPr lang="en-US" dirty="0"/>
              <a:t>Ideas, direct quotations (aka language)</a:t>
            </a:r>
          </a:p>
          <a:p>
            <a:endParaRPr lang="en-US" dirty="0"/>
          </a:p>
          <a:p>
            <a:r>
              <a:rPr lang="en-US" dirty="0"/>
              <a:t>Academic work is to be </a:t>
            </a:r>
            <a:r>
              <a:rPr lang="en-US" i="1" dirty="0"/>
              <a:t>original</a:t>
            </a:r>
            <a:r>
              <a:rPr lang="en-US" dirty="0"/>
              <a:t> work – no sharing</a:t>
            </a:r>
          </a:p>
          <a:p>
            <a:endParaRPr lang="en-US" dirty="0"/>
          </a:p>
          <a:p>
            <a:r>
              <a:rPr lang="en-US" dirty="0"/>
              <a:t>Anything other than original work needs to be cited properly</a:t>
            </a:r>
          </a:p>
          <a:p>
            <a:pPr lvl="1"/>
            <a:r>
              <a:rPr lang="en-US" dirty="0"/>
              <a:t>Paraphrasing – rephrasing words without changing meaning</a:t>
            </a:r>
          </a:p>
          <a:p>
            <a:pPr lvl="1"/>
            <a:r>
              <a:rPr lang="en-US" dirty="0"/>
              <a:t>Direct quotation – using exact words</a:t>
            </a:r>
          </a:p>
          <a:p>
            <a:pPr lvl="1"/>
            <a:r>
              <a:rPr lang="en-US" dirty="0"/>
              <a:t>Summarizing – similar to paraphrasing, but condensed</a:t>
            </a:r>
          </a:p>
          <a:p>
            <a:pPr marL="57150" indent="0">
              <a:buNone/>
            </a:pPr>
            <a:endParaRPr lang="en-US" dirty="0"/>
          </a:p>
          <a:p>
            <a:pPr marL="57150" indent="0" algn="ctr">
              <a:buNone/>
            </a:pPr>
            <a:r>
              <a:rPr lang="en-US" dirty="0"/>
              <a:t>Easily avoided by citing your sources!</a:t>
            </a:r>
          </a:p>
        </p:txBody>
      </p:sp>
    </p:spTree>
    <p:extLst>
      <p:ext uri="{BB962C8B-B14F-4D97-AF65-F5344CB8AC3E}">
        <p14:creationId xmlns:p14="http://schemas.microsoft.com/office/powerpoint/2010/main" val="3965885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Citations tell the reader what sources have been consulted and provide source information for researchers.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i="1" dirty="0"/>
              <a:t>Style manuals</a:t>
            </a:r>
            <a:r>
              <a:rPr lang="en-US" dirty="0"/>
              <a:t> (MLA, APA, Chicago) ensure consistency </a:t>
            </a:r>
          </a:p>
          <a:p>
            <a:endParaRPr lang="en-US" i="1" dirty="0"/>
          </a:p>
          <a:p>
            <a:r>
              <a:rPr lang="en-US" dirty="0"/>
              <a:t>Universal components:</a:t>
            </a:r>
          </a:p>
          <a:p>
            <a:pPr lvl="1"/>
            <a:r>
              <a:rPr lang="en-US" dirty="0"/>
              <a:t>Author</a:t>
            </a:r>
          </a:p>
          <a:p>
            <a:pPr lvl="1"/>
            <a:r>
              <a:rPr lang="en-US" dirty="0"/>
              <a:t>Title</a:t>
            </a:r>
          </a:p>
          <a:p>
            <a:pPr lvl="1"/>
            <a:r>
              <a:rPr lang="en-US" dirty="0"/>
              <a:t>Publishing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962058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MLA formatting requires parenthetical citations and a Works Cited page.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3719" y="2808807"/>
            <a:ext cx="286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Wordsworth stated that Romantic poetry was marked by a "spontaneous overflow of powerful feelings" (263).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39439" y="4184847"/>
            <a:ext cx="28194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Romantic poetry is characterized by the "spontaneous overflow of powerful feelings" (Wordsworth 263).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370369" y="3450661"/>
            <a:ext cx="1691640" cy="507831"/>
            <a:chOff x="7640320" y="3141226"/>
            <a:chExt cx="2255520" cy="677106"/>
          </a:xfrm>
        </p:grpSpPr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 flipH="1">
              <a:off x="7640320" y="3352800"/>
              <a:ext cx="822960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8463280" y="3141226"/>
              <a:ext cx="1432560" cy="677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Page number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700990" y="2093226"/>
            <a:ext cx="1438450" cy="821424"/>
            <a:chOff x="2267985" y="1647968"/>
            <a:chExt cx="1917934" cy="1095232"/>
          </a:xfrm>
        </p:grpSpPr>
        <p:cxnSp>
          <p:nvCxnSpPr>
            <p:cNvPr id="26" name="Straight Arrow Connector 25"/>
            <p:cNvCxnSpPr>
              <a:cxnSpLocks/>
            </p:cNvCxnSpPr>
            <p:nvPr/>
          </p:nvCxnSpPr>
          <p:spPr>
            <a:xfrm>
              <a:off x="3738880" y="2418080"/>
              <a:ext cx="447039" cy="32512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267985" y="1647968"/>
              <a:ext cx="151383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Author name within text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863590" y="5040339"/>
            <a:ext cx="2042159" cy="974661"/>
            <a:chOff x="7101840" y="5354320"/>
            <a:chExt cx="2722879" cy="1299548"/>
          </a:xfrm>
        </p:grpSpPr>
        <p:cxnSp>
          <p:nvCxnSpPr>
            <p:cNvPr id="28" name="Straight Arrow Connector 27"/>
            <p:cNvCxnSpPr>
              <a:cxnSpLocks/>
            </p:cNvCxnSpPr>
            <p:nvPr/>
          </p:nvCxnSpPr>
          <p:spPr>
            <a:xfrm flipH="1" flipV="1">
              <a:off x="7101840" y="5354320"/>
              <a:ext cx="843279" cy="5080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945119" y="5699760"/>
              <a:ext cx="1879600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Author name and page number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913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71651" y="2514501"/>
            <a:ext cx="5646419" cy="1727947"/>
            <a:chOff x="2428241" y="4201027"/>
            <a:chExt cx="7528559" cy="2303929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2428241" y="4201027"/>
              <a:ext cx="7528559" cy="230392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197" y="4333673"/>
              <a:ext cx="7230484" cy="203863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084071" y="1971417"/>
            <a:ext cx="1512569" cy="642567"/>
            <a:chOff x="4104640" y="1485557"/>
            <a:chExt cx="2016758" cy="85675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019040" y="1869440"/>
              <a:ext cx="0" cy="47287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104640" y="1485557"/>
              <a:ext cx="201675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Name of the source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25440" y="3585210"/>
            <a:ext cx="1638300" cy="1923543"/>
            <a:chOff x="7233920" y="3637280"/>
            <a:chExt cx="2184400" cy="2564723"/>
          </a:xfrm>
        </p:grpSpPr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 flipH="1" flipV="1">
              <a:off x="7453183" y="3637280"/>
              <a:ext cx="570676" cy="133361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233920" y="4970897"/>
              <a:ext cx="21844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Name of the source’s </a:t>
              </a:r>
              <a:r>
                <a:rPr lang="en-US" sz="1350" dirty="0" err="1"/>
                <a:t>source’s</a:t>
              </a:r>
              <a:r>
                <a:rPr lang="en-US" sz="1350" dirty="0"/>
                <a:t> source (name of a database)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6000" y="3585210"/>
            <a:ext cx="1478280" cy="2415257"/>
            <a:chOff x="3048000" y="3637280"/>
            <a:chExt cx="1971040" cy="3220343"/>
          </a:xfrm>
        </p:grpSpPr>
        <p:cxnSp>
          <p:nvCxnSpPr>
            <p:cNvPr id="9" name="Straight Arrow Connector 8"/>
            <p:cNvCxnSpPr>
              <a:cxnSpLocks/>
            </p:cNvCxnSpPr>
            <p:nvPr/>
          </p:nvCxnSpPr>
          <p:spPr>
            <a:xfrm flipV="1">
              <a:off x="4033520" y="3637280"/>
              <a:ext cx="762000" cy="115824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048000" y="4795520"/>
              <a:ext cx="197104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Digital object identifier.</a:t>
              </a:r>
            </a:p>
            <a:p>
              <a:endParaRPr lang="en-US" sz="1350" dirty="0"/>
            </a:p>
            <a:p>
              <a:r>
                <a:rPr lang="en-US" sz="1350" dirty="0"/>
                <a:t>Example: 10.1080/10502556.2014.972204 </a:t>
              </a:r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33400" y="282460"/>
            <a:ext cx="6530340" cy="994172"/>
          </a:xfrm>
        </p:spPr>
        <p:txBody>
          <a:bodyPr>
            <a:noAutofit/>
          </a:bodyPr>
          <a:lstStyle/>
          <a:p>
            <a:r>
              <a:rPr lang="en-US" sz="3000" dirty="0"/>
              <a:t>MLA 8</a:t>
            </a:r>
            <a:r>
              <a:rPr lang="en-US" sz="3000" baseline="30000" dirty="0"/>
              <a:t>th</a:t>
            </a:r>
            <a:r>
              <a:rPr lang="en-US" sz="3000" dirty="0"/>
              <a:t> Ed. focuses on principle over prescription.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977641" y="1615439"/>
            <a:ext cx="2299943" cy="998546"/>
            <a:chOff x="5303520" y="1010919"/>
            <a:chExt cx="3066591" cy="1331394"/>
          </a:xfrm>
        </p:grpSpPr>
        <p:sp>
          <p:nvSpPr>
            <p:cNvPr id="24" name="TextBox 23"/>
            <p:cNvSpPr txBox="1"/>
            <p:nvPr/>
          </p:nvSpPr>
          <p:spPr>
            <a:xfrm>
              <a:off x="6185711" y="1010919"/>
              <a:ext cx="21844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Name of the source’s source (name of a journal)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5303520" y="1772788"/>
              <a:ext cx="817878" cy="56952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540941" y="5277921"/>
            <a:ext cx="13525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No longer requires format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13D0AF-660A-45A2-B610-7CAD931B7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391932"/>
            <a:ext cx="1905000" cy="18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9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i="1" dirty="0"/>
          </a:p>
          <a:p>
            <a:pPr marL="0" indent="0" algn="ctr">
              <a:buNone/>
            </a:pPr>
            <a:r>
              <a:rPr lang="en-US" sz="4800" b="1" i="1" dirty="0"/>
              <a:t>ALL</a:t>
            </a:r>
            <a:endParaRPr lang="en-US" b="1" i="1" dirty="0"/>
          </a:p>
          <a:p>
            <a:pPr marL="0" indent="0" algn="ctr">
              <a:buNone/>
            </a:pPr>
            <a:r>
              <a:rPr lang="en-US" dirty="0"/>
              <a:t>sources must be cited in your works cited page whether you directly referred to them in the work or not</a:t>
            </a:r>
          </a:p>
        </p:txBody>
      </p:sp>
    </p:spTree>
    <p:extLst>
      <p:ext uri="{BB962C8B-B14F-4D97-AF65-F5344CB8AC3E}">
        <p14:creationId xmlns:p14="http://schemas.microsoft.com/office/powerpoint/2010/main" val="3382469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38BBD0-167B-49C8-AB89-448A193DF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94085"/>
            <a:ext cx="7810442" cy="53555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A669BCE6-7253-43E6-A4F3-16E0EE89976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000" dirty="0"/>
              <a:t>Style guides can be found in the library as well as online.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72B020-6FD5-4D3E-989D-A2B3D05768C3}"/>
              </a:ext>
            </a:extLst>
          </p:cNvPr>
          <p:cNvCxnSpPr>
            <a:cxnSpLocks/>
          </p:cNvCxnSpPr>
          <p:nvPr/>
        </p:nvCxnSpPr>
        <p:spPr>
          <a:xfrm>
            <a:off x="304800" y="5029200"/>
            <a:ext cx="533400" cy="10668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327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1712893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Excelsior OWL</a:t>
            </a:r>
          </a:p>
          <a:p>
            <a:endParaRPr lang="en-US" sz="1200" dirty="0"/>
          </a:p>
          <a:p>
            <a:r>
              <a:rPr lang="en-US" sz="1200" dirty="0">
                <a:hlinkClick r:id="rId2"/>
              </a:rPr>
              <a:t>https://owl.excelsior.edu/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EFFB60-F428-4180-A746-05801F929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0"/>
            <a:ext cx="8764223" cy="3982006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DA59DADC-5C66-4987-9891-754FE84481E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000" dirty="0"/>
              <a:t>Excelsior OWL can help you find citation instructions</a:t>
            </a:r>
          </a:p>
        </p:txBody>
      </p:sp>
    </p:spTree>
    <p:extLst>
      <p:ext uri="{BB962C8B-B14F-4D97-AF65-F5344CB8AC3E}">
        <p14:creationId xmlns:p14="http://schemas.microsoft.com/office/powerpoint/2010/main" val="381428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1" y="712914"/>
            <a:ext cx="4449805" cy="59678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But research can also be for entertainment…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23872" y="1431925"/>
            <a:ext cx="5969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16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Note on Citation Generators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09728" indent="0" algn="ctr">
              <a:buNone/>
            </a:pPr>
            <a:r>
              <a:rPr lang="en-US" dirty="0"/>
              <a:t>Easy but not 100% accurate</a:t>
            </a:r>
          </a:p>
          <a:p>
            <a:endParaRPr lang="en-US" dirty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r>
              <a:rPr lang="en-US" sz="3200" b="1" dirty="0"/>
              <a:t>Do not use them for this class</a:t>
            </a:r>
          </a:p>
          <a:p>
            <a:pPr marL="109728" indent="0" algn="ctr">
              <a:buNone/>
            </a:pPr>
            <a:r>
              <a:rPr lang="en-US" sz="3200" b="1" dirty="0"/>
              <a:t>OR</a:t>
            </a:r>
          </a:p>
          <a:p>
            <a:pPr marL="109728" indent="0" algn="ctr">
              <a:buNone/>
            </a:pPr>
            <a:r>
              <a:rPr lang="en-US" sz="3200" b="1" dirty="0"/>
              <a:t>If you do, check that they are correct</a:t>
            </a:r>
          </a:p>
        </p:txBody>
      </p:sp>
    </p:spTree>
    <p:extLst>
      <p:ext uri="{BB962C8B-B14F-4D97-AF65-F5344CB8AC3E}">
        <p14:creationId xmlns:p14="http://schemas.microsoft.com/office/powerpoint/2010/main" val="3969664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34237"/>
            <a:ext cx="4495800" cy="5700196"/>
          </a:xfr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Books use a publication page</a:t>
            </a:r>
          </a:p>
        </p:txBody>
      </p:sp>
    </p:spTree>
    <p:extLst>
      <p:ext uri="{BB962C8B-B14F-4D97-AF65-F5344CB8AC3E}">
        <p14:creationId xmlns:p14="http://schemas.microsoft.com/office/powerpoint/2010/main" val="2930856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Websites have an “about” or “contact”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7672D-7D39-46D9-A485-2BE038C28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2000" dirty="0"/>
              <a:t>Check author name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Scroll to bottom of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45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6134956" cy="193384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Blogs often contain “about” pages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3615705" cy="493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85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Journals depend on format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705600" cy="861551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57200" y="3124200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436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6537709" cy="5004454"/>
          </a:xfrm>
        </p:spPr>
      </p:pic>
      <p:sp>
        <p:nvSpPr>
          <p:cNvPr id="5" name="Oval 4"/>
          <p:cNvSpPr/>
          <p:nvPr/>
        </p:nvSpPr>
        <p:spPr>
          <a:xfrm>
            <a:off x="1219200" y="1981200"/>
            <a:ext cx="1219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400" y="2057400"/>
            <a:ext cx="12954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10000" y="2057400"/>
            <a:ext cx="1600200" cy="1524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19200" y="2286000"/>
            <a:ext cx="2209800" cy="2286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19200" y="2514600"/>
            <a:ext cx="1219200" cy="2286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5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201050-586C-4999-A446-2A5C5BA61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6" y="1481138"/>
            <a:ext cx="7455027" cy="45259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77F650E-975B-4CB5-8A77-0EC60336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…or research could be for a health problem (or relocating or politics or…</a:t>
            </a:r>
            <a:r>
              <a:rPr lang="en-US" sz="3000" dirty="0" err="1"/>
              <a:t>etc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418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Can you find…</a:t>
            </a:r>
          </a:p>
          <a:p>
            <a:pPr marL="0" indent="0" algn="ctr">
              <a:buNone/>
            </a:pPr>
            <a:endParaRPr lang="en-US" sz="3600" i="1" dirty="0"/>
          </a:p>
          <a:p>
            <a:pPr marL="0" indent="0" algn="ctr">
              <a:buNone/>
            </a:pPr>
            <a:r>
              <a:rPr lang="en-US" sz="3600" i="1" dirty="0"/>
              <a:t>…what you need?</a:t>
            </a:r>
          </a:p>
          <a:p>
            <a:pPr marL="0" indent="0" algn="ctr">
              <a:buNone/>
            </a:pPr>
            <a:r>
              <a:rPr lang="en-US" sz="3600" i="1" dirty="0"/>
              <a:t>…when you need it?</a:t>
            </a:r>
          </a:p>
          <a:p>
            <a:pPr marL="0" indent="0" algn="ctr">
              <a:buNone/>
            </a:pPr>
            <a:r>
              <a:rPr lang="en-US" sz="3600" i="1" dirty="0"/>
              <a:t>…from appropriate sources?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Course</a:t>
            </a:r>
          </a:p>
        </p:txBody>
      </p:sp>
    </p:spTree>
    <p:extLst>
      <p:ext uri="{BB962C8B-B14F-4D97-AF65-F5344CB8AC3E}">
        <p14:creationId xmlns:p14="http://schemas.microsoft.com/office/powerpoint/2010/main" val="161042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Information in a search engine is not organized and does not reveal ‘hidden’ content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564962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D8D38B-0F43-4324-94CE-DDBE6F460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5" y="1524000"/>
            <a:ext cx="782125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Library databases organize information into Access Points depending on the information provided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EBF801-1784-40F0-9802-6FF4E9016662}"/>
              </a:ext>
            </a:extLst>
          </p:cNvPr>
          <p:cNvSpPr/>
          <p:nvPr/>
        </p:nvSpPr>
        <p:spPr>
          <a:xfrm>
            <a:off x="6376375" y="4954794"/>
            <a:ext cx="243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If source is known:</a:t>
            </a:r>
          </a:p>
          <a:p>
            <a:pPr lvl="1"/>
            <a:r>
              <a:rPr lang="en-US" b="1" dirty="0"/>
              <a:t>Title</a:t>
            </a:r>
          </a:p>
          <a:p>
            <a:pPr lvl="1"/>
            <a:r>
              <a:rPr lang="en-US" b="1" dirty="0"/>
              <a:t>Author(s)</a:t>
            </a:r>
          </a:p>
          <a:p>
            <a:pPr lvl="1"/>
            <a:endParaRPr lang="en-US" b="1" dirty="0"/>
          </a:p>
          <a:p>
            <a:r>
              <a:rPr lang="en-US" b="1" dirty="0"/>
              <a:t>If not:</a:t>
            </a:r>
          </a:p>
          <a:p>
            <a:pPr lvl="1"/>
            <a:r>
              <a:rPr lang="en-US" b="1" dirty="0"/>
              <a:t>Subject</a:t>
            </a:r>
          </a:p>
        </p:txBody>
      </p:sp>
    </p:spTree>
    <p:extLst>
      <p:ext uri="{BB962C8B-B14F-4D97-AF65-F5344CB8AC3E}">
        <p14:creationId xmlns:p14="http://schemas.microsoft.com/office/powerpoint/2010/main" val="132054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Books/eBooks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Journal/Magazine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Open Access/Subscription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Government Documents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Publication format is an access point</a:t>
            </a:r>
          </a:p>
        </p:txBody>
      </p:sp>
    </p:spTree>
    <p:extLst>
      <p:ext uri="{BB962C8B-B14F-4D97-AF65-F5344CB8AC3E}">
        <p14:creationId xmlns:p14="http://schemas.microsoft.com/office/powerpoint/2010/main" val="63927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7" y="1417638"/>
            <a:ext cx="3793056" cy="49931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Popular publications focus on entertainment.</a:t>
            </a:r>
            <a:br>
              <a:rPr lang="en-US" sz="3000" dirty="0"/>
            </a:br>
            <a:r>
              <a:rPr lang="en-US" sz="3000" dirty="0"/>
              <a:t>Scholarly publications focus on informing.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95" y="1427065"/>
            <a:ext cx="3733800" cy="498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2602</TotalTime>
  <Words>847</Words>
  <Application>Microsoft Office PowerPoint</Application>
  <PresentationFormat>On-screen Show (4:3)</PresentationFormat>
  <Paragraphs>151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Lucida Sans Unicode</vt:lpstr>
      <vt:lpstr>Verdana</vt:lpstr>
      <vt:lpstr>Wingdings 2</vt:lpstr>
      <vt:lpstr>Wingdings 3</vt:lpstr>
      <vt:lpstr>Concourse</vt:lpstr>
      <vt:lpstr>INTD 150 Library and Internet Research Ms. Larucci</vt:lpstr>
      <vt:lpstr>When you think of research, you probably think of research papers</vt:lpstr>
      <vt:lpstr>PowerPoint Presentation</vt:lpstr>
      <vt:lpstr>…or research could be for a health problem (or relocating or politics or…etc)</vt:lpstr>
      <vt:lpstr>Purpose of Course</vt:lpstr>
      <vt:lpstr>Information in a search engine is not organized and does not reveal ‘hidden’ content</vt:lpstr>
      <vt:lpstr>Library databases organize information into Access Points depending on the information provided</vt:lpstr>
      <vt:lpstr>Publication format is an access point</vt:lpstr>
      <vt:lpstr>Popular publications focus on entertainment. Scholarly publications focus on informing.</vt:lpstr>
      <vt:lpstr>Open Access sources are free to the public. Subscription sources are paid sources.</vt:lpstr>
      <vt:lpstr>Is Wikipedia good or bad to use for research?</vt:lpstr>
      <vt:lpstr>PowerPoint Presentation</vt:lpstr>
      <vt:lpstr>PowerPoint Presentation</vt:lpstr>
      <vt:lpstr>“Subject” is most commonly used access point in academic research and is the basis for classification systems</vt:lpstr>
      <vt:lpstr>PowerPoint Presentation</vt:lpstr>
      <vt:lpstr>PowerPoint Presentation</vt:lpstr>
      <vt:lpstr>The ‘Active Shooter’ incident highlighted a number of issues the campus needs to resolve</vt:lpstr>
      <vt:lpstr>Intellectual Property Issues</vt:lpstr>
      <vt:lpstr>Intellectual Property is anything created by the mind</vt:lpstr>
      <vt:lpstr>Copyright</vt:lpstr>
      <vt:lpstr>Public domain resources can be accessed and used by anyone</vt:lpstr>
      <vt:lpstr>Fair Use</vt:lpstr>
      <vt:lpstr>Plagiarism</vt:lpstr>
      <vt:lpstr>Citations tell the reader what sources have been consulted and provide source information for researchers.</vt:lpstr>
      <vt:lpstr>MLA formatting requires parenthetical citations and a Works Cited page.</vt:lpstr>
      <vt:lpstr>MLA 8th Ed. focuses on principle over prescription.</vt:lpstr>
      <vt:lpstr>Remember!</vt:lpstr>
      <vt:lpstr>PowerPoint Presentation</vt:lpstr>
      <vt:lpstr>PowerPoint Presentation</vt:lpstr>
      <vt:lpstr>A Note on Citation Generators</vt:lpstr>
      <vt:lpstr>Books use a publication page</vt:lpstr>
      <vt:lpstr>Websites have an “about” or “contact” page</vt:lpstr>
      <vt:lpstr>Blogs often contain “about” pages</vt:lpstr>
      <vt:lpstr>Journals depend on format</vt:lpstr>
      <vt:lpstr>PowerPoint Presentation</vt:lpstr>
    </vt:vector>
  </TitlesOfParts>
  <Company>SUNY Campus Agreement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INTD 150 Library and Internet Research</dc:title>
  <dc:creator>Erin</dc:creator>
  <cp:lastModifiedBy>Erin Larucci</cp:lastModifiedBy>
  <cp:revision>143</cp:revision>
  <dcterms:created xsi:type="dcterms:W3CDTF">2014-10-01T08:30:53Z</dcterms:created>
  <dcterms:modified xsi:type="dcterms:W3CDTF">2019-10-09T14:16:43Z</dcterms:modified>
</cp:coreProperties>
</file>